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Poppins" pitchFamily="2" charset="77"/>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1293" autoAdjust="0"/>
  </p:normalViewPr>
  <p:slideViewPr>
    <p:cSldViewPr snapToGrid="0" snapToObjects="1">
      <p:cViewPr varScale="1">
        <p:scale>
          <a:sx n="89" d="100"/>
          <a:sy n="89" d="100"/>
        </p:scale>
        <p:origin x="19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1500"/>
              </a:spcBef>
              <a:spcAft>
                <a:spcPts val="1500"/>
              </a:spcAft>
            </a:pPr>
            <a:r>
              <a:rPr lang="en-GB" sz="1800" dirty="0">
                <a:effectLst/>
                <a:latin typeface="Arial" panose="020B0604020202020204" pitchFamily="34" charset="0"/>
                <a:ea typeface="Roboto" panose="02000000000000000000" pitchFamily="2" charset="0"/>
              </a:rPr>
              <a:t>Hi everyone! Today, we'll discuss the present perfect simple tense and its role in computer science academic writing. We'll explore its use in emphasizing the ongoing importance of past developments, achievements, and discoveries.</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1500"/>
              </a:spcBef>
              <a:spcAft>
                <a:spcPts val="0"/>
              </a:spcAft>
            </a:pPr>
            <a:r>
              <a:rPr lang="en-GB" sz="1800" dirty="0">
                <a:effectLst/>
                <a:latin typeface="Arial" panose="020B0604020202020204" pitchFamily="34" charset="0"/>
                <a:ea typeface="Roboto" panose="02000000000000000000" pitchFamily="2" charset="0"/>
              </a:rPr>
              <a:t>First, let's talk about how the present perfect simple tense helps highlight the ongoing importance of past developments.</a:t>
            </a:r>
            <a:r>
              <a:rPr lang="en-GB" sz="1800" dirty="0">
                <a:solidFill>
                  <a:srgbClr val="000000"/>
                </a:solidFill>
                <a:effectLst/>
                <a:latin typeface="Arial" panose="020B0604020202020204" pitchFamily="34" charset="0"/>
                <a:ea typeface="Arial" panose="020B0604020202020204" pitchFamily="34" charset="0"/>
              </a:rPr>
              <a:t> </a:t>
            </a:r>
            <a:r>
              <a:rPr lang="en-GB" sz="1800" dirty="0">
                <a:effectLst/>
                <a:latin typeface="Arial" panose="020B0604020202020204" pitchFamily="34" charset="0"/>
                <a:ea typeface="Roboto" panose="02000000000000000000" pitchFamily="2" charset="0"/>
              </a:rPr>
              <a:t>For example, "Researchers have made significant advancements in artificial intelligence."</a:t>
            </a:r>
            <a:r>
              <a:rPr lang="en-GB" sz="1800" dirty="0">
                <a:solidFill>
                  <a:srgbClr val="000000"/>
                </a:solidFill>
                <a:effectLst/>
                <a:latin typeface="Arial" panose="020B0604020202020204" pitchFamily="34" charset="0"/>
                <a:ea typeface="Arial" panose="020B0604020202020204" pitchFamily="34" charset="0"/>
              </a:rPr>
              <a:t> </a:t>
            </a:r>
            <a:r>
              <a:rPr lang="en-GB" sz="1800" dirty="0">
                <a:effectLst/>
                <a:latin typeface="Arial" panose="020B0604020202020204" pitchFamily="34" charset="0"/>
                <a:ea typeface="Roboto" panose="02000000000000000000" pitchFamily="2" charset="0"/>
              </a:rPr>
              <a:t>We also use this tense to describe actions that occurred in the past but have a direct impact on the present situation.</a:t>
            </a:r>
            <a:r>
              <a:rPr lang="en-GB" sz="1800" dirty="0">
                <a:solidFill>
                  <a:srgbClr val="000000"/>
                </a:solidFill>
                <a:effectLst/>
                <a:latin typeface="Arial" panose="020B0604020202020204" pitchFamily="34" charset="0"/>
                <a:ea typeface="Arial" panose="020B0604020202020204" pitchFamily="34" charset="0"/>
              </a:rPr>
              <a:t> </a:t>
            </a:r>
            <a:r>
              <a:rPr lang="en-GB" sz="1800" dirty="0">
                <a:effectLst/>
                <a:latin typeface="Arial" panose="020B0604020202020204" pitchFamily="34" charset="0"/>
                <a:ea typeface="Roboto" panose="02000000000000000000" pitchFamily="2" charset="0"/>
              </a:rPr>
              <a:t>Like when we say, "Computer scientists have improved data storage techniques, enabling us to store more information."</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1500"/>
              </a:spcBef>
              <a:spcAft>
                <a:spcPts val="0"/>
              </a:spcAft>
            </a:pPr>
            <a:r>
              <a:rPr lang="en-GB" sz="1800" dirty="0">
                <a:effectLst/>
                <a:latin typeface="Arial" panose="020B0604020202020204" pitchFamily="34" charset="0"/>
                <a:ea typeface="Roboto" panose="02000000000000000000" pitchFamily="2" charset="0"/>
              </a:rPr>
              <a:t>Next, let's look at how we use the present perfect simple tense to describe past events when the exact time is not important, but the event's impact on the present is relevant.</a:t>
            </a:r>
            <a:r>
              <a:rPr lang="en-GB" sz="1800" dirty="0">
                <a:solidFill>
                  <a:srgbClr val="000000"/>
                </a:solidFill>
                <a:effectLst/>
                <a:latin typeface="Arial" panose="020B0604020202020204" pitchFamily="34" charset="0"/>
                <a:ea typeface="Arial" panose="020B0604020202020204" pitchFamily="34" charset="0"/>
              </a:rPr>
              <a:t> </a:t>
            </a:r>
            <a:r>
              <a:rPr lang="en-GB" sz="1800" dirty="0">
                <a:effectLst/>
                <a:latin typeface="Arial" panose="020B0604020202020204" pitchFamily="34" charset="0"/>
                <a:ea typeface="Roboto" panose="02000000000000000000" pitchFamily="2" charset="0"/>
              </a:rPr>
              <a:t>An example is, "Scientists have discovered new methods for optimizing algorithms."</a:t>
            </a:r>
            <a:r>
              <a:rPr lang="en-GB" sz="1800" dirty="0">
                <a:solidFill>
                  <a:srgbClr val="000000"/>
                </a:solidFill>
                <a:effectLst/>
                <a:latin typeface="Arial" panose="020B0604020202020204" pitchFamily="34" charset="0"/>
                <a:ea typeface="Arial" panose="020B0604020202020204" pitchFamily="34" charset="0"/>
              </a:rPr>
              <a:t> </a:t>
            </a:r>
            <a:r>
              <a:rPr lang="en-GB" sz="1800" dirty="0">
                <a:effectLst/>
                <a:latin typeface="Arial" panose="020B0604020202020204" pitchFamily="34" charset="0"/>
                <a:ea typeface="Roboto" panose="02000000000000000000" pitchFamily="2" charset="0"/>
              </a:rPr>
              <a:t>This tense is particularly useful in the Introduction sections of academic writing as it helps convey the connection between past events and their present significance.</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1500"/>
              </a:spcBef>
              <a:spcAft>
                <a:spcPts val="0"/>
              </a:spcAft>
            </a:pPr>
            <a:r>
              <a:rPr lang="en-GB" sz="1800" dirty="0">
                <a:effectLst/>
                <a:latin typeface="Arial" panose="020B0604020202020204" pitchFamily="34" charset="0"/>
                <a:ea typeface="Roboto" panose="02000000000000000000" pitchFamily="2" charset="0"/>
              </a:rPr>
              <a:t>In conclusion, the present perfect simple tense is essential for demonstrating the ongoing relevance of past developments in computer science academic writing. It effectively connects past actions with present results and helps us communicate the importance of past developments. Remember to use the present perfect simple tense effectively in your writing to make it engaging and informative. Thank you for listening!</a:t>
            </a:r>
            <a:endParaRPr lang="en-US" sz="180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Present perfect </a:t>
            </a:r>
          </a:p>
          <a:p>
            <a:pPr algn="l">
              <a:lnSpc>
                <a:spcPts val="7668"/>
              </a:lnSpc>
              <a:buNone/>
            </a:pPr>
            <a:r>
              <a:rPr lang="en-US" sz="6750" dirty="0">
                <a:solidFill>
                  <a:srgbClr val="FFC000"/>
                </a:solidFill>
                <a:latin typeface="Poppins" pitchFamily="34" charset="0"/>
                <a:ea typeface="Poppins" pitchFamily="34" charset="-122"/>
                <a:cs typeface="Poppins" pitchFamily="34" charset="-120"/>
              </a:rPr>
              <a:t>simple</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4" name="Object 3">
            <a:extLst>
              <a:ext uri="{FF2B5EF4-FFF2-40B4-BE49-F238E27FC236}">
                <a16:creationId xmlns:a16="http://schemas.microsoft.com/office/drawing/2014/main" id="{A59EEB77-270B-05A1-859D-228076980B49}"/>
              </a:ext>
            </a:extLst>
          </p:cNvPr>
          <p:cNvSpPr/>
          <p:nvPr/>
        </p:nvSpPr>
        <p:spPr>
          <a:xfrm>
            <a:off x="123794" y="3697220"/>
            <a:ext cx="803436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Present Perfect Simple Tense in Computer Science Academic Writing</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Emphasizing ongoing importance of past developments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40EBF100-4F75-C1CD-AC1C-79B29F5FA4C0}"/>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Main Details (Part 1)</a:t>
            </a:r>
            <a:endParaRPr lang="en-US" sz="3600" dirty="0"/>
          </a:p>
        </p:txBody>
      </p:sp>
      <p:sp>
        <p:nvSpPr>
          <p:cNvPr id="3" name="Object 3">
            <a:extLst>
              <a:ext uri="{FF2B5EF4-FFF2-40B4-BE49-F238E27FC236}">
                <a16:creationId xmlns:a16="http://schemas.microsoft.com/office/drawing/2014/main" id="{646E2800-F0B2-2C49-7EAD-F91F38C10D5F}"/>
              </a:ext>
            </a:extLst>
          </p:cNvPr>
          <p:cNvSpPr/>
          <p:nvPr/>
        </p:nvSpPr>
        <p:spPr>
          <a:xfrm>
            <a:off x="123794" y="2908785"/>
            <a:ext cx="9877456"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Ongoing importance of past developments</a:t>
            </a:r>
          </a:p>
          <a:p>
            <a:pPr marL="1657350" lvl="3"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Researchers have made significant advancements in artificial intelligence.</a:t>
            </a:r>
            <a:endParaRPr lang="en-US" sz="2000" dirty="0">
              <a:solidFill>
                <a:srgbClr val="FFC000"/>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Actions with direct impact on the present</a:t>
            </a:r>
          </a:p>
          <a:p>
            <a:pPr marL="1657350" lvl="3"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Computer scientists have improved data storage techniques.</a:t>
            </a:r>
            <a:endParaRPr lang="en-US" sz="2000" dirty="0">
              <a:solidFill>
                <a:srgbClr val="FFC000"/>
              </a:solidFill>
              <a:latin typeface="Poppins" pitchFamily="34" charset="0"/>
              <a:ea typeface="Poppins" pitchFamily="34" charset="-122"/>
              <a:cs typeface="Poppins" pitchFamily="34" charset="-12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7A155B73-8836-A4E1-1F45-42F225FCB720}"/>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Main Details (Part 2)</a:t>
            </a:r>
            <a:endParaRPr lang="en-US" sz="3600" dirty="0"/>
          </a:p>
        </p:txBody>
      </p:sp>
      <p:sp>
        <p:nvSpPr>
          <p:cNvPr id="3" name="Object 3">
            <a:extLst>
              <a:ext uri="{FF2B5EF4-FFF2-40B4-BE49-F238E27FC236}">
                <a16:creationId xmlns:a16="http://schemas.microsoft.com/office/drawing/2014/main" id="{0579ABBF-FEB0-F44B-F1D7-56446E71D54E}"/>
              </a:ext>
            </a:extLst>
          </p:cNvPr>
          <p:cNvSpPr/>
          <p:nvPr/>
        </p:nvSpPr>
        <p:spPr>
          <a:xfrm>
            <a:off x="123794" y="2908785"/>
            <a:ext cx="10964573"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Past events with relevant present impact</a:t>
            </a:r>
          </a:p>
          <a:p>
            <a:pPr marL="1657350" lvl="3"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Scientists have discovered new methods for optimizing algorithms.</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Useful in Introduction sections</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Helps convey connection between past events and present significance</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lvl="1">
              <a:lnSpc>
                <a:spcPct val="115000"/>
              </a:lnSpc>
              <a:buSzPts val="1000"/>
              <a:tabLst>
                <a:tab pos="914400" algn="l"/>
              </a:tabLst>
            </a:pPr>
            <a:r>
              <a:rPr lang="en-US" sz="2000" dirty="0">
                <a:solidFill>
                  <a:schemeClr val="bg1"/>
                </a:solidFill>
                <a:latin typeface="Poppins" pitchFamily="34" charset="0"/>
                <a:ea typeface="Poppins" pitchFamily="34" charset="-122"/>
                <a:cs typeface="Poppins" pitchFamily="34" charset="-120"/>
              </a:rPr>
              <a: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E88CE42B-97A2-6745-1444-F99BA671390A}"/>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
        <p:nvSpPr>
          <p:cNvPr id="3" name="Object 3">
            <a:extLst>
              <a:ext uri="{FF2B5EF4-FFF2-40B4-BE49-F238E27FC236}">
                <a16:creationId xmlns:a16="http://schemas.microsoft.com/office/drawing/2014/main" id="{B7E5B13A-1541-677C-C0B1-803B0BE0AE59}"/>
              </a:ext>
            </a:extLst>
          </p:cNvPr>
          <p:cNvSpPr/>
          <p:nvPr/>
        </p:nvSpPr>
        <p:spPr>
          <a:xfrm>
            <a:off x="123794" y="2908785"/>
            <a:ext cx="1060611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Present Perfect Simple Tense: Essential for demonstrating ongoing relevance</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Connects past actions with present results</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Effective tool for communicating the importance of past developments in computer science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384</Words>
  <Application>Microsoft Macintosh PowerPoint</Application>
  <PresentationFormat>Widescreen</PresentationFormat>
  <Paragraphs>30</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Poppins</vt:lpstr>
      <vt:lpstr>Calibri</vt:lpstr>
      <vt:lpstr>Symbol</vt:lpstr>
      <vt:lpstr>Arial</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Nicholas Carr</cp:lastModifiedBy>
  <cp:revision>6</cp:revision>
  <dcterms:created xsi:type="dcterms:W3CDTF">2023-08-09T04:07:22Z</dcterms:created>
  <dcterms:modified xsi:type="dcterms:W3CDTF">2023-08-10T07:34:47Z</dcterms:modified>
</cp:coreProperties>
</file>